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0" r:id="rId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6" autoAdjust="0"/>
    <p:restoredTop sz="99290" autoAdjust="0"/>
  </p:normalViewPr>
  <p:slideViewPr>
    <p:cSldViewPr>
      <p:cViewPr varScale="1">
        <p:scale>
          <a:sx n="116" d="100"/>
          <a:sy n="116" d="100"/>
        </p:scale>
        <p:origin x="17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73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09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654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32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43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621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00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823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71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92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992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CAB71-3809-46C3-B6C7-65BF66442C5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6BB9C-FB38-4E5D-B462-183E39EF7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07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9443" y="18197"/>
            <a:ext cx="8766413" cy="591403"/>
          </a:xfrm>
        </p:spPr>
        <p:txBody>
          <a:bodyPr>
            <a:noAutofit/>
          </a:bodyPr>
          <a:lstStyle/>
          <a:p>
            <a:r>
              <a:rPr lang="en-US" sz="2400" dirty="0" smtClean="0"/>
              <a:t>Transmission Operator Protection System </a:t>
            </a:r>
            <a:r>
              <a:rPr lang="en-US" sz="2400" dirty="0" err="1" smtClean="0"/>
              <a:t>Misoperations</a:t>
            </a:r>
            <a:r>
              <a:rPr lang="en-US" sz="2400" dirty="0" smtClean="0"/>
              <a:t> 2016 Q2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99443" y="609600"/>
            <a:ext cx="8766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ERCOT Protections System </a:t>
            </a:r>
            <a:r>
              <a:rPr lang="en-US" u="sng" dirty="0" err="1" smtClean="0"/>
              <a:t>Misoperations</a:t>
            </a:r>
            <a:r>
              <a:rPr lang="en-US" u="sng" dirty="0" smtClean="0"/>
              <a:t> Data – 138kV and 345kV Combined</a:t>
            </a:r>
          </a:p>
          <a:p>
            <a:pPr algn="ctr"/>
            <a:r>
              <a:rPr lang="en-US" u="sng" dirty="0" smtClean="0"/>
              <a:t>(Not </a:t>
            </a:r>
            <a:r>
              <a:rPr lang="en-US" u="sng" dirty="0"/>
              <a:t>including Failure to </a:t>
            </a:r>
            <a:r>
              <a:rPr lang="en-US" u="sng" dirty="0" smtClean="0"/>
              <a:t>Reclose</a:t>
            </a:r>
            <a:r>
              <a:rPr lang="en-US" u="sng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443" y="1447800"/>
            <a:ext cx="8563557" cy="512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9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432737"/>
              </p:ext>
            </p:extLst>
          </p:nvPr>
        </p:nvGraphicFramePr>
        <p:xfrm>
          <a:off x="152400" y="914394"/>
          <a:ext cx="3886200" cy="5636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3015"/>
                <a:gridCol w="1861185"/>
                <a:gridCol w="762000"/>
              </a:tblGrid>
              <a:tr h="256218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Value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rowSpan="4"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# of </a:t>
                      </a:r>
                      <a:r>
                        <a:rPr lang="en-US" sz="1000" b="0" dirty="0" err="1" smtClean="0">
                          <a:solidFill>
                            <a:schemeClr val="tx1"/>
                          </a:solidFill>
                          <a:effectLst/>
                        </a:rPr>
                        <a:t>Misoperations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39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345 kV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138 kV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22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&lt; 100 kV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rowSpan="5"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By Category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Failure to Trip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Slow Trip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Unnecessary Trip during Fault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Unnecessary Trip – Non Fault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SPS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rowSpan="4"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By Relay System Type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Electromechanical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Solid State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Microprocessor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Other/ N/A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rowSpan="8"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By Equipment Protected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Line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Transformer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Generator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Shunt/Series Capacitor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Shunt/Series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Reactor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Dynamic</a:t>
                      </a: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VAR system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Bus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218">
                <a:tc vMerge="1"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Breaker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381000" y="18197"/>
            <a:ext cx="8316686" cy="914400"/>
          </a:xfrm>
        </p:spPr>
        <p:txBody>
          <a:bodyPr>
            <a:noAutofit/>
          </a:bodyPr>
          <a:lstStyle/>
          <a:p>
            <a:r>
              <a:rPr lang="en-US" sz="2800" dirty="0" smtClean="0"/>
              <a:t>Protection System </a:t>
            </a:r>
            <a:r>
              <a:rPr lang="en-US" sz="2800" dirty="0" err="1" smtClean="0"/>
              <a:t>Misoperations</a:t>
            </a:r>
            <a:r>
              <a:rPr lang="en-US" sz="2800" dirty="0" smtClean="0"/>
              <a:t> 2016 Q2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403" y="887325"/>
            <a:ext cx="2328546" cy="18684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765" y="887325"/>
            <a:ext cx="2516987" cy="18557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6461" y="2764565"/>
            <a:ext cx="2325304" cy="18698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3949" y="2769434"/>
            <a:ext cx="2524803" cy="18650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4277" y="4655939"/>
            <a:ext cx="2317488" cy="188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95943" y="915012"/>
            <a:ext cx="8686800" cy="57905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smtClean="0"/>
              <a:t>Summary of Human Performance Issues noted for 2016 Q2: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Transmission line with a tapped load tripped by negative sequence current differential.  Settings did not account for a fault on the low side of the tapped load transformer.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Generator loss caused by trip of aux transformer under normal load conditions.  Aux transformer trip was due to incorrect settings from ARC-flash study.  Cause of incorrect settings was an incorrect model parameter in the ARC-flash model.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138kV </a:t>
            </a:r>
            <a:r>
              <a:rPr lang="en-US" sz="1400" dirty="0" smtClean="0"/>
              <a:t>line </a:t>
            </a:r>
            <a:r>
              <a:rPr lang="en-US" sz="1400" dirty="0" err="1" smtClean="0"/>
              <a:t>overtrip</a:t>
            </a:r>
            <a:r>
              <a:rPr lang="en-US" sz="1400" dirty="0" smtClean="0"/>
              <a:t> during a fault due to DCB scheme disabled on one end of the line.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345kV line </a:t>
            </a:r>
            <a:r>
              <a:rPr lang="en-US" sz="1400" dirty="0" err="1" smtClean="0"/>
              <a:t>overtrip</a:t>
            </a:r>
            <a:r>
              <a:rPr lang="en-US" sz="1400" dirty="0" smtClean="0"/>
              <a:t> during a fault due to DCB scheme left disabled on one end of the line after a recent outage to make repairs to the carrier scheme.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138kV line </a:t>
            </a:r>
            <a:r>
              <a:rPr lang="en-US" sz="1400" dirty="0" err="1" smtClean="0"/>
              <a:t>overtrip</a:t>
            </a:r>
            <a:r>
              <a:rPr lang="en-US" sz="1400" dirty="0" smtClean="0"/>
              <a:t> during a fault due to incorrect control logic for the DCB scheme.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138kV line </a:t>
            </a:r>
            <a:r>
              <a:rPr lang="en-US" sz="1400" dirty="0" err="1" smtClean="0"/>
              <a:t>overtrip</a:t>
            </a:r>
            <a:r>
              <a:rPr lang="en-US" sz="1400" dirty="0" smtClean="0"/>
              <a:t> during a fault due to </a:t>
            </a:r>
            <a:r>
              <a:rPr lang="en-US" sz="1400" dirty="0" err="1" smtClean="0"/>
              <a:t>miscoordination</a:t>
            </a:r>
            <a:r>
              <a:rPr lang="en-US" sz="1400" dirty="0" smtClean="0"/>
              <a:t> of the pilot ground overcurrent elements in the DCUB scheme.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138kV bus trip during a switching operation due to a missing interlock from a MOS in the breaker failure scheme.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138kV </a:t>
            </a:r>
            <a:r>
              <a:rPr lang="en-US" sz="1400" dirty="0" smtClean="0"/>
              <a:t>bus trip due to an incorrect CT ratio from a load transformer connected to the bus differential scheme.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345kV line </a:t>
            </a:r>
            <a:r>
              <a:rPr lang="en-US" sz="1400" dirty="0" err="1" smtClean="0"/>
              <a:t>overtrip</a:t>
            </a:r>
            <a:r>
              <a:rPr lang="en-US" sz="1400" dirty="0" smtClean="0"/>
              <a:t> during a fault due to incorrect settings.  New settings were issued due to recent construction but had not been placed on the relays.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138kV line </a:t>
            </a:r>
            <a:r>
              <a:rPr lang="en-US" sz="1400" dirty="0" err="1" smtClean="0"/>
              <a:t>overtrip</a:t>
            </a:r>
            <a:r>
              <a:rPr lang="en-US" sz="1400" dirty="0" smtClean="0"/>
              <a:t> during a fault due to </a:t>
            </a:r>
            <a:r>
              <a:rPr lang="en-US" sz="1400" dirty="0" err="1" smtClean="0"/>
              <a:t>miscoordination</a:t>
            </a:r>
            <a:r>
              <a:rPr lang="en-US" sz="1400" dirty="0" smtClean="0"/>
              <a:t> of instantaneous ground overcurrent protection.</a:t>
            </a:r>
          </a:p>
          <a:p>
            <a:pPr algn="l"/>
            <a:endParaRPr lang="en-US" sz="1400" dirty="0" smtClean="0"/>
          </a:p>
          <a:p>
            <a:pPr algn="l"/>
            <a:endParaRPr lang="en-US" sz="1400" dirty="0" smtClean="0"/>
          </a:p>
          <a:p>
            <a:pPr algn="l"/>
            <a:r>
              <a:rPr lang="en-US" sz="1400" dirty="0" smtClean="0"/>
              <a:t>Failure to Trip/Slow Trip </a:t>
            </a:r>
            <a:r>
              <a:rPr lang="en-US" sz="1400" dirty="0" err="1" smtClean="0"/>
              <a:t>Misoperations</a:t>
            </a:r>
            <a:r>
              <a:rPr lang="en-US" sz="1400" dirty="0" smtClean="0"/>
              <a:t> in 2016 </a:t>
            </a:r>
            <a:r>
              <a:rPr lang="en-US" sz="1400" dirty="0"/>
              <a:t>Q2</a:t>
            </a:r>
            <a:r>
              <a:rPr lang="en-US" sz="1400" dirty="0" smtClean="0"/>
              <a:t>: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138kV </a:t>
            </a:r>
            <a:r>
              <a:rPr lang="en-US" sz="1400" dirty="0"/>
              <a:t>line slow trip during a fault due to incorrect settings caused by a line impedance error in the short circuit model</a:t>
            </a:r>
            <a:r>
              <a:rPr lang="en-US" sz="1400" dirty="0" smtClean="0"/>
              <a:t>.</a:t>
            </a:r>
          </a:p>
          <a:p>
            <a:pPr marL="285750" indent="-285750" algn="l">
              <a:buFontTx/>
              <a:buChar char="-"/>
            </a:pPr>
            <a:r>
              <a:rPr lang="en-US" sz="1400" dirty="0"/>
              <a:t>138kV </a:t>
            </a:r>
            <a:r>
              <a:rPr lang="en-US" sz="1400" dirty="0" smtClean="0"/>
              <a:t>breaker failed </a:t>
            </a:r>
            <a:r>
              <a:rPr lang="en-US" sz="1400" dirty="0"/>
              <a:t>to trip during a fault due to incorrect wiring of the breaker failure lockout relay</a:t>
            </a:r>
            <a:r>
              <a:rPr lang="en-US" sz="1400" dirty="0" smtClean="0"/>
              <a:t>.</a:t>
            </a:r>
          </a:p>
          <a:p>
            <a:pPr marL="285750" indent="-285750" algn="l">
              <a:buFontTx/>
              <a:buChar char="-"/>
            </a:pPr>
            <a:r>
              <a:rPr lang="en-US" sz="1400" dirty="0" smtClean="0"/>
              <a:t>138kV breaker failed to trip during a fault due to a failed trip coil.</a:t>
            </a:r>
            <a:endParaRPr lang="en-US" sz="1400" dirty="0"/>
          </a:p>
          <a:p>
            <a:pPr marL="285750" indent="-285750" algn="l">
              <a:buFontTx/>
              <a:buChar char="-"/>
            </a:pPr>
            <a:endParaRPr lang="en-US" sz="1400" dirty="0"/>
          </a:p>
          <a:p>
            <a:pPr algn="l"/>
            <a:endParaRPr lang="en-US" sz="1400" dirty="0"/>
          </a:p>
          <a:p>
            <a:pPr algn="l"/>
            <a:endParaRPr lang="en-US" sz="1400" dirty="0" smtClean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81000" y="18197"/>
            <a:ext cx="831668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Protection System </a:t>
            </a:r>
            <a:r>
              <a:rPr lang="en-US" sz="2800" dirty="0" err="1" smtClean="0"/>
              <a:t>Misoperations</a:t>
            </a:r>
            <a:r>
              <a:rPr lang="en-US" sz="2800" dirty="0" smtClean="0"/>
              <a:t> 2016 Q2</a:t>
            </a:r>
          </a:p>
        </p:txBody>
      </p:sp>
    </p:spTree>
    <p:extLst>
      <p:ext uri="{BB962C8B-B14F-4D97-AF65-F5344CB8AC3E}">
        <p14:creationId xmlns:p14="http://schemas.microsoft.com/office/powerpoint/2010/main" val="165522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3550</TotalTime>
  <Words>423</Words>
  <Application>Microsoft Office PowerPoint</Application>
  <PresentationFormat>On-screen Show (4:3)</PresentationFormat>
  <Paragraphs>70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Transmission Operator Protection System Misoperations 2016 Q2</vt:lpstr>
      <vt:lpstr>Protection System Misoperations 2016 Q2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Analysis – Weekly Report</dc:title>
  <dc:creator>Penney, David</dc:creator>
  <cp:lastModifiedBy>Texas RE</cp:lastModifiedBy>
  <cp:revision>198</cp:revision>
  <cp:lastPrinted>2011-06-14T15:16:42Z</cp:lastPrinted>
  <dcterms:created xsi:type="dcterms:W3CDTF">2011-05-04T18:33:53Z</dcterms:created>
  <dcterms:modified xsi:type="dcterms:W3CDTF">2016-09-21T15:28:09Z</dcterms:modified>
</cp:coreProperties>
</file>